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45"/>
  </p:notesMasterIdLst>
  <p:sldIdLst>
    <p:sldId id="278" r:id="rId2"/>
    <p:sldId id="279" r:id="rId3"/>
    <p:sldId id="280" r:id="rId4"/>
    <p:sldId id="329" r:id="rId5"/>
    <p:sldId id="281" r:id="rId6"/>
    <p:sldId id="282" r:id="rId7"/>
    <p:sldId id="283" r:id="rId8"/>
    <p:sldId id="284" r:id="rId9"/>
    <p:sldId id="337" r:id="rId10"/>
    <p:sldId id="336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338" r:id="rId19"/>
    <p:sldId id="292" r:id="rId20"/>
    <p:sldId id="293" r:id="rId21"/>
    <p:sldId id="294" r:id="rId22"/>
    <p:sldId id="295" r:id="rId23"/>
    <p:sldId id="339" r:id="rId24"/>
    <p:sldId id="366" r:id="rId25"/>
    <p:sldId id="296" r:id="rId26"/>
    <p:sldId id="297" r:id="rId27"/>
    <p:sldId id="298" r:id="rId28"/>
    <p:sldId id="364" r:id="rId29"/>
    <p:sldId id="299" r:id="rId30"/>
    <p:sldId id="300" r:id="rId31"/>
    <p:sldId id="301" r:id="rId32"/>
    <p:sldId id="330" r:id="rId33"/>
    <p:sldId id="302" r:id="rId34"/>
    <p:sldId id="303" r:id="rId35"/>
    <p:sldId id="340" r:id="rId36"/>
    <p:sldId id="341" r:id="rId37"/>
    <p:sldId id="304" r:id="rId38"/>
    <p:sldId id="365" r:id="rId39"/>
    <p:sldId id="305" r:id="rId40"/>
    <p:sldId id="306" r:id="rId41"/>
    <p:sldId id="307" r:id="rId42"/>
    <p:sldId id="308" r:id="rId43"/>
    <p:sldId id="309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79480-A312-43F6-959B-FE4A100BF2F4}">
  <a:tblStyle styleId="{51379480-A312-43F6-959B-FE4A100BF2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8" y="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0270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6712d49e_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6712d49e_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9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6712d49e_0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6712d49e_0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83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712d49e_0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6712d49e_0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47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6712d49e_0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6712d49e_0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260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712d49e_0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712d49e_0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235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6712d49e_0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6712d49e_0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25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6712d49e_0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6712d49e_0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537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6997a2ca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6997a2ca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199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Shape 9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http://www.coindesk.com/math-behind-bitcoin/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0134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933ac06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6933ac06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589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6933ac06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6933ac06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29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6712d49e_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6712d49e_0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421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6933ac06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36933ac06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34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6933ac06_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6933ac06_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899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Shape 9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4" name="Shape 9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937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6933ac06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6933ac06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62637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6933ac06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36933ac06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766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6933ac06_0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6933ac06_0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3304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933ac06_0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6933ac06_0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2783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6933ac06_0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6933ac06_0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437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36933ac06_0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36933ac06_0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2834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6933ac06_0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6933ac06_0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7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cc43db6_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6cc43db6_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173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6997a2ca_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6997a2ca_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1488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Shape 10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Shape 10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603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012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6933ac06_0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6933ac06_0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98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6933ac06_0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6933ac06_0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3135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6933ac06_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6933ac06_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764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6933ac06_0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6933ac06_0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6671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36933ac06_0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36933ac06_0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672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6933ac06_0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6933ac06_0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6200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36712d49e_0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36712d49e_0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173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6712d49e_0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6712d49e_0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444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6712d49e_0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6712d49e_0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223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cc43db6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6cc43db6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699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Shape 9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13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Shape 8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37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583344"/>
            <a:ext cx="7772400" cy="1159856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85800" y="2840055"/>
            <a:ext cx="7772400" cy="784738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4692274" y="1200152"/>
            <a:ext cx="3994526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457200" y="4406310"/>
            <a:ext cx="8229600" cy="51952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rebuchet MS"/>
              <a:buNone/>
              <a:defRPr sz="36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●"/>
              <a:defRPr sz="3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○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■"/>
              <a:defRPr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●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○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Char char="■"/>
              <a:defRPr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9124900" y="-2575"/>
            <a:ext cx="95400" cy="514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9029500" y="0"/>
            <a:ext cx="954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4M8_Oo7lpiA" TargetMode="External"/><Relationship Id="rId5" Type="http://schemas.openxmlformats.org/officeDocument/2006/relationships/hyperlink" Target="http://www.coindesk.com/math-behind-bitcoin/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rety.com/" TargetMode="External"/><Relationship Id="rId2" Type="http://schemas.openxmlformats.org/officeDocument/2006/relationships/hyperlink" Target="https://motherboard.vice.com/en_us/article/j5nzx4/what-was-the-first-blockchain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rected_acyclic_grap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457200" y="1606600"/>
            <a:ext cx="8229600" cy="28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F</a:t>
            </a:r>
            <a:r>
              <a:rPr lang="en"/>
              <a:t>rom last lecture: </a:t>
            </a: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build data structures with hash pointers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Shape 898" descr="Screen Shot 2017-01-30 at 9.44.29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1" y="1010606"/>
            <a:ext cx="6629399" cy="38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Shape 899"/>
          <p:cNvSpPr txBox="1"/>
          <p:nvPr/>
        </p:nvSpPr>
        <p:spPr>
          <a:xfrm>
            <a:off x="1285594" y="303863"/>
            <a:ext cx="6487875" cy="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2250" b="1"/>
              <a:t>Reclaiming Space (Satoshi white paper)</a:t>
            </a:r>
            <a:endParaRPr sz="2250" b="1"/>
          </a:p>
        </p:txBody>
      </p:sp>
      <p:sp>
        <p:nvSpPr>
          <p:cNvPr id="900" name="Shape 900"/>
          <p:cNvSpPr txBox="1"/>
          <p:nvPr/>
        </p:nvSpPr>
        <p:spPr>
          <a:xfrm>
            <a:off x="2813363" y="4797206"/>
            <a:ext cx="3676725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" sz="1050">
                <a:solidFill>
                  <a:schemeClr val="dk1"/>
                </a:solidFill>
              </a:rPr>
              <a:t>https://blockchain.info/charts/blocks-size?timespan=all</a:t>
            </a:r>
            <a:endParaRPr sz="1050">
              <a:solidFill>
                <a:schemeClr val="dk1"/>
              </a:solidFill>
            </a:endParaRPr>
          </a:p>
        </p:txBody>
      </p:sp>
      <p:sp>
        <p:nvSpPr>
          <p:cNvPr id="901" name="Shape 901"/>
          <p:cNvSpPr txBox="1"/>
          <p:nvPr/>
        </p:nvSpPr>
        <p:spPr>
          <a:xfrm>
            <a:off x="6247441" y="4772852"/>
            <a:ext cx="2133551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sz="1050" dirty="0"/>
              <a:t>1MB block size in practice</a:t>
            </a:r>
            <a:endParaRPr sz="1050" dirty="0"/>
          </a:p>
        </p:txBody>
      </p:sp>
    </p:spTree>
    <p:extLst>
      <p:ext uri="{BB962C8B-B14F-4D97-AF65-F5344CB8AC3E}">
        <p14:creationId xmlns:p14="http://schemas.microsoft.com/office/powerpoint/2010/main" val="1397376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1.3: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Signatures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want from signatures</a:t>
            </a:r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Recall what a check/contract looks like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Only you can sign, but anyone can verify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Signature is tied to a particular document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2400" dirty="0"/>
              <a:t>can’t be cut-and-pasted to another doc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API for digital signatures</a:t>
            </a:r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body" idx="1"/>
          </p:nvPr>
        </p:nvSpPr>
        <p:spPr>
          <a:xfrm>
            <a:off x="457200" y="1406600"/>
            <a:ext cx="82296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(sk, pk) := generateKeys(keysize)</a:t>
            </a:r>
            <a:endParaRPr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sk: secret signing key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pk: public verification key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sig := sign(sk, message)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isValid := verify(pk, message, sig)</a:t>
            </a:r>
            <a:endParaRPr/>
          </a:p>
        </p:txBody>
      </p:sp>
      <p:sp>
        <p:nvSpPr>
          <p:cNvPr id="334" name="Google Shape;334;p39"/>
          <p:cNvSpPr/>
          <p:nvPr/>
        </p:nvSpPr>
        <p:spPr>
          <a:xfrm>
            <a:off x="6466350" y="1528825"/>
            <a:ext cx="544500" cy="23331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9"/>
          <p:cNvSpPr txBox="1"/>
          <p:nvPr/>
        </p:nvSpPr>
        <p:spPr>
          <a:xfrm>
            <a:off x="6944250" y="2051025"/>
            <a:ext cx="202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can be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randomized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algorithms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Requirements for signatures</a:t>
            </a:r>
            <a:endParaRPr/>
          </a:p>
        </p:txBody>
      </p:sp>
      <p:sp>
        <p:nvSpPr>
          <p:cNvPr id="341" name="Google Shape;341;p40"/>
          <p:cNvSpPr txBox="1">
            <a:spLocks noGrp="1"/>
          </p:cNvSpPr>
          <p:nvPr>
            <p:ph type="body" idx="1"/>
          </p:nvPr>
        </p:nvSpPr>
        <p:spPr>
          <a:xfrm>
            <a:off x="457200" y="1284375"/>
            <a:ext cx="82296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“valid signatures verify”</a:t>
            </a:r>
            <a:endParaRPr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verify(pk, message, sign(sk, message)) == true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“can’t forge signatures”</a:t>
            </a:r>
            <a:endParaRPr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adversary who: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knows pk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gets to see signatures on messages of his choice</a:t>
            </a:r>
            <a:endParaRPr sz="18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can’t produce a verifiable signature on another message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7529" y="1078545"/>
            <a:ext cx="1982601" cy="264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44127" y="1125677"/>
            <a:ext cx="2065625" cy="25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 txBox="1"/>
          <p:nvPr/>
        </p:nvSpPr>
        <p:spPr>
          <a:xfrm>
            <a:off x="831975" y="668475"/>
            <a:ext cx="1301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challenger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41"/>
          <p:cNvSpPr txBox="1"/>
          <p:nvPr/>
        </p:nvSpPr>
        <p:spPr>
          <a:xfrm>
            <a:off x="6955225" y="668475"/>
            <a:ext cx="115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attacker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41"/>
          <p:cNvSpPr txBox="1"/>
          <p:nvPr/>
        </p:nvSpPr>
        <p:spPr>
          <a:xfrm>
            <a:off x="3855400" y="135175"/>
            <a:ext cx="922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(</a:t>
            </a:r>
            <a:r>
              <a:rPr lang="en" u="sng">
                <a:latin typeface="Trebuchet MS"/>
                <a:ea typeface="Trebuchet MS"/>
                <a:cs typeface="Trebuchet MS"/>
                <a:sym typeface="Trebuchet MS"/>
              </a:rPr>
              <a:t>sk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u="sng">
                <a:latin typeface="Trebuchet MS"/>
                <a:ea typeface="Trebuchet MS"/>
                <a:cs typeface="Trebuchet MS"/>
                <a:sym typeface="Trebuchet MS"/>
              </a:rPr>
              <a:t>pk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1" name="Google Shape;351;p41"/>
          <p:cNvCxnSpPr/>
          <p:nvPr/>
        </p:nvCxnSpPr>
        <p:spPr>
          <a:xfrm flipH="1">
            <a:off x="2855400" y="424050"/>
            <a:ext cx="1244400" cy="666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2" name="Google Shape;352;p41"/>
          <p:cNvCxnSpPr/>
          <p:nvPr/>
        </p:nvCxnSpPr>
        <p:spPr>
          <a:xfrm>
            <a:off x="4383175" y="424050"/>
            <a:ext cx="1650000" cy="7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53" name="Google Shape;353;p41"/>
          <p:cNvCxnSpPr/>
          <p:nvPr/>
        </p:nvCxnSpPr>
        <p:spPr>
          <a:xfrm flipH="1">
            <a:off x="2877650" y="1347800"/>
            <a:ext cx="3155400" cy="2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4" name="Google Shape;354;p41"/>
          <p:cNvSpPr txBox="1"/>
          <p:nvPr/>
        </p:nvSpPr>
        <p:spPr>
          <a:xfrm>
            <a:off x="4108150" y="1002350"/>
            <a:ext cx="41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5" name="Google Shape;355;p41"/>
          <p:cNvCxnSpPr/>
          <p:nvPr/>
        </p:nvCxnSpPr>
        <p:spPr>
          <a:xfrm rot="10800000" flipH="1">
            <a:off x="2877650" y="1782700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6" name="Google Shape;356;p41"/>
          <p:cNvSpPr txBox="1"/>
          <p:nvPr/>
        </p:nvSpPr>
        <p:spPr>
          <a:xfrm>
            <a:off x="3716500" y="1427800"/>
            <a:ext cx="120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sign(sk,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7" name="Google Shape;357;p41"/>
          <p:cNvCxnSpPr/>
          <p:nvPr/>
        </p:nvCxnSpPr>
        <p:spPr>
          <a:xfrm flipH="1">
            <a:off x="2879425" y="2351100"/>
            <a:ext cx="3155400" cy="2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58" name="Google Shape;358;p41"/>
          <p:cNvSpPr txBox="1"/>
          <p:nvPr/>
        </p:nvSpPr>
        <p:spPr>
          <a:xfrm>
            <a:off x="4108150" y="1935600"/>
            <a:ext cx="416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59" name="Google Shape;359;p41"/>
          <p:cNvCxnSpPr/>
          <p:nvPr/>
        </p:nvCxnSpPr>
        <p:spPr>
          <a:xfrm rot="10800000" flipH="1">
            <a:off x="2877650" y="2786000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0" name="Google Shape;360;p41"/>
          <p:cNvSpPr txBox="1"/>
          <p:nvPr/>
        </p:nvSpPr>
        <p:spPr>
          <a:xfrm>
            <a:off x="3716500" y="2431100"/>
            <a:ext cx="120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sign(sk,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1" name="Google Shape;361;p41"/>
          <p:cNvSpPr txBox="1"/>
          <p:nvPr/>
        </p:nvSpPr>
        <p:spPr>
          <a:xfrm>
            <a:off x="3904375" y="2687000"/>
            <a:ext cx="110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. . .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2" name="Google Shape;362;p41"/>
          <p:cNvCxnSpPr/>
          <p:nvPr/>
        </p:nvCxnSpPr>
        <p:spPr>
          <a:xfrm rot="10800000">
            <a:off x="2877650" y="3590575"/>
            <a:ext cx="3166500" cy="1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3" name="Google Shape;363;p41"/>
          <p:cNvSpPr txBox="1"/>
          <p:nvPr/>
        </p:nvSpPr>
        <p:spPr>
          <a:xfrm>
            <a:off x="3949900" y="3264850"/>
            <a:ext cx="73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M, sig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4" name="Google Shape;364;p41"/>
          <p:cNvSpPr txBox="1"/>
          <p:nvPr/>
        </p:nvSpPr>
        <p:spPr>
          <a:xfrm>
            <a:off x="4524838" y="3842700"/>
            <a:ext cx="1933200" cy="4572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M not in {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0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m</a:t>
            </a:r>
            <a:r>
              <a:rPr lang="en" baseline="-25000">
                <a:latin typeface="Trebuchet MS"/>
                <a:ea typeface="Trebuchet MS"/>
                <a:cs typeface="Trebuchet MS"/>
                <a:sym typeface="Trebuchet MS"/>
              </a:rPr>
              <a:t>1</a:t>
            </a: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, … }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5" name="Google Shape;365;p41"/>
          <p:cNvCxnSpPr>
            <a:stCxn id="346" idx="2"/>
          </p:cNvCxnSpPr>
          <p:nvPr/>
        </p:nvCxnSpPr>
        <p:spPr>
          <a:xfrm>
            <a:off x="1878825" y="3721991"/>
            <a:ext cx="21000" cy="101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41"/>
          <p:cNvSpPr txBox="1"/>
          <p:nvPr/>
        </p:nvSpPr>
        <p:spPr>
          <a:xfrm>
            <a:off x="1878825" y="4061675"/>
            <a:ext cx="165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verify(pk, M, sig)</a:t>
            </a:r>
            <a:endParaRPr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67" name="Google Shape;367;p41"/>
          <p:cNvCxnSpPr/>
          <p:nvPr/>
        </p:nvCxnSpPr>
        <p:spPr>
          <a:xfrm flipH="1">
            <a:off x="2877575" y="428875"/>
            <a:ext cx="1511100" cy="76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8" name="Google Shape;368;p41"/>
          <p:cNvSpPr txBox="1"/>
          <p:nvPr/>
        </p:nvSpPr>
        <p:spPr>
          <a:xfrm>
            <a:off x="922725" y="4735100"/>
            <a:ext cx="1933200" cy="4572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if true, attacker wins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Practical stuff...</a:t>
            </a:r>
            <a:endParaRPr/>
          </a:p>
        </p:txBody>
      </p:sp>
      <p:sp>
        <p:nvSpPr>
          <p:cNvPr id="374" name="Google Shape;374;p42"/>
          <p:cNvSpPr txBox="1">
            <a:spLocks noGrp="1"/>
          </p:cNvSpPr>
          <p:nvPr>
            <p:ph type="body" idx="1"/>
          </p:nvPr>
        </p:nvSpPr>
        <p:spPr>
          <a:xfrm>
            <a:off x="457200" y="1284375"/>
            <a:ext cx="8229600" cy="3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algorithms are randomized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need good source of randomness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limit on message size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fix: use Hash(message) rather than message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fun trick: sign a hash pointer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signature “covers” the whole structure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3"/>
          <p:cNvSpPr txBox="1">
            <a:spLocks noGrp="1"/>
          </p:cNvSpPr>
          <p:nvPr>
            <p:ph type="body" idx="1"/>
          </p:nvPr>
        </p:nvSpPr>
        <p:spPr>
          <a:xfrm>
            <a:off x="457200" y="173875"/>
            <a:ext cx="8229600" cy="4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Bitcoin uses </a:t>
            </a:r>
            <a:r>
              <a:rPr lang="en" u="sng" dirty="0"/>
              <a:t>ECDSA</a:t>
            </a:r>
            <a:r>
              <a:rPr lang="en" dirty="0"/>
              <a:t> standard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Elliptic Curve Digital Signature Algorithm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relies on hairy math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2400" dirty="0"/>
              <a:t>will give a brief overview in the next slide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good randomness is essential</a:t>
            </a: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	foul this up in generateKeys() or sign() ?</a:t>
            </a:r>
            <a:endParaRPr dirty="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probably leaked your private key</a:t>
            </a:r>
            <a:endParaRPr dirty="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pic>
        <p:nvPicPr>
          <p:cNvPr id="380" name="Google Shape;38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311" y="4481166"/>
            <a:ext cx="1067193" cy="797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0" name="Shape 970" descr="Screen Shot 2017-01-30 at 9.55.4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1" y="683906"/>
            <a:ext cx="6629399" cy="377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Shape 9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2223" y="1696406"/>
            <a:ext cx="1464469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14463" y="4420626"/>
            <a:ext cx="620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http://www.coindesk.com/math-behind-bitcoin/</a:t>
            </a:r>
            <a:r>
              <a:rPr lang="en-US" dirty="0"/>
              <a:t>   </a:t>
            </a:r>
          </a:p>
          <a:p>
            <a:r>
              <a:rPr lang="en-US" dirty="0"/>
              <a:t>more background: </a:t>
            </a:r>
            <a:r>
              <a:rPr lang="en-US" dirty="0">
                <a:hlinkClick r:id="rId6"/>
              </a:rPr>
              <a:t>https://www.youtube.com/watch?v=4M8_Oo7lpiA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79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4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1.4: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Keys as Identities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linked list with hash pointers = “block chain”</a:t>
            </a:r>
            <a:endParaRPr/>
          </a:p>
        </p:txBody>
      </p:sp>
      <p:grpSp>
        <p:nvGrpSpPr>
          <p:cNvPr id="214" name="Google Shape;214;p31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215" name="Google Shape;215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17" name="Google Shape;217;p31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218" name="Google Shape;218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0" name="Google Shape;220;p31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1" name="Google Shape;221;p31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222" name="Google Shape;222;p31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223" name="Google Shape;223;p31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25" name="Google Shape;225;p31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6" name="Google Shape;226;p31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2299900" y="4507118"/>
            <a:ext cx="4255200" cy="566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use case: tamper-evident log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5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Useful trick: public key == an identity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if you see </a:t>
            </a:r>
            <a:r>
              <a:rPr lang="en" sz="2400" i="1"/>
              <a:t>sig</a:t>
            </a:r>
            <a:r>
              <a:rPr lang="en" sz="2400"/>
              <a:t> such that </a:t>
            </a:r>
            <a:r>
              <a:rPr lang="en" sz="2400" i="1"/>
              <a:t>verify(pk, msg, sig)==true</a:t>
            </a:r>
            <a:r>
              <a:rPr lang="en" sz="2400"/>
              <a:t>,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think of it as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lang="en" sz="2400" i="1"/>
              <a:t>pk</a:t>
            </a:r>
            <a:r>
              <a:rPr lang="en" sz="2400"/>
              <a:t> says, “</a:t>
            </a:r>
            <a:r>
              <a:rPr lang="en" sz="2400" i="1"/>
              <a:t>[msg]</a:t>
            </a:r>
            <a:r>
              <a:rPr lang="en" sz="2400"/>
              <a:t>”.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 “speak for” </a:t>
            </a:r>
            <a:r>
              <a:rPr lang="en" sz="2400" i="1"/>
              <a:t>pk</a:t>
            </a:r>
            <a:r>
              <a:rPr lang="en" sz="2400"/>
              <a:t>, you must know matching secret key </a:t>
            </a:r>
            <a:r>
              <a:rPr lang="en" sz="2400" i="1"/>
              <a:t>sk</a:t>
            </a:r>
            <a:endParaRPr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6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How to make a new identity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create a new, random key-pair </a:t>
            </a:r>
            <a:r>
              <a:rPr lang="en" sz="2400" i="1"/>
              <a:t>(sk, pk)</a:t>
            </a:r>
            <a:endParaRPr sz="2400"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i="1"/>
              <a:t>	pk </a:t>
            </a:r>
            <a:r>
              <a:rPr lang="en" sz="2400"/>
              <a:t>is the public “name” you can use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	[usually better to use Hash(pk)]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r>
              <a:rPr lang="en" sz="2400" i="1"/>
              <a:t>sk </a:t>
            </a:r>
            <a:r>
              <a:rPr lang="en" sz="2400"/>
              <a:t>lets you “speak for” the identity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control the identity, because only you know </a:t>
            </a:r>
            <a:r>
              <a:rPr lang="en" sz="2400" i="1"/>
              <a:t>sk</a:t>
            </a:r>
            <a:endParaRPr sz="2400" i="1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if </a:t>
            </a:r>
            <a:r>
              <a:rPr lang="en" sz="2400" i="1"/>
              <a:t>pk</a:t>
            </a:r>
            <a:r>
              <a:rPr lang="en" sz="2400"/>
              <a:t> “looks random”, nobody needs to know who you are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Decentralized identity management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anybody can make a new identity at any time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make as many as you want!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no central point of coordination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u="sng"/>
              <a:t>These identities are called “addresses” in Bitcoin.</a:t>
            </a:r>
            <a:endParaRPr sz="2400" u="sng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	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04" y="0"/>
            <a:ext cx="6920792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2359" y="4020206"/>
            <a:ext cx="2885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1KxRrFXyLo2d4P1toMizuP4g1HriieZjMM</a:t>
            </a:r>
          </a:p>
        </p:txBody>
      </p:sp>
    </p:spTree>
    <p:extLst>
      <p:ext uri="{BB962C8B-B14F-4D97-AF65-F5344CB8AC3E}">
        <p14:creationId xmlns:p14="http://schemas.microsoft.com/office/powerpoint/2010/main" val="330499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ile:PubKeyToAd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54" y="98702"/>
            <a:ext cx="3220589" cy="488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5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/>
              <a:t>Privacy</a:t>
            </a:r>
            <a:endParaRPr sz="3000" b="0"/>
          </a:p>
        </p:txBody>
      </p:sp>
      <p:sp>
        <p:nvSpPr>
          <p:cNvPr id="406" name="Google Shape;406;p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Addresses not directly connected to real-world identity.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But observer can link together an address’s activity over time, make inferences.</a:t>
            </a:r>
            <a:endParaRPr sz="24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>
              <a:buNone/>
            </a:pPr>
            <a:r>
              <a:rPr lang="en" sz="2400" dirty="0"/>
              <a:t>Later (</a:t>
            </a:r>
            <a:r>
              <a:rPr lang="en-US" sz="2400" dirty="0"/>
              <a:t>m</a:t>
            </a:r>
            <a:r>
              <a:rPr lang="en" sz="2400" dirty="0"/>
              <a:t>aybe): a whole lecture on privacy in Bitcoin ...</a:t>
            </a:r>
            <a:endParaRPr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9"/>
          <p:cNvSpPr txBox="1">
            <a:spLocks noGrp="1"/>
          </p:cNvSpPr>
          <p:nvPr>
            <p:ph type="subTitle" idx="1"/>
          </p:nvPr>
        </p:nvSpPr>
        <p:spPr>
          <a:xfrm>
            <a:off x="685800" y="1834929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Lecture 1.5: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Simple Cryptocurrencies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0"/>
          <p:cNvSpPr txBox="1">
            <a:spLocks noGrp="1"/>
          </p:cNvSpPr>
          <p:nvPr>
            <p:ph type="body" idx="1"/>
          </p:nvPr>
        </p:nvSpPr>
        <p:spPr>
          <a:xfrm>
            <a:off x="2141150" y="3945475"/>
            <a:ext cx="45039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GoofyCoin</a:t>
            </a:r>
            <a:endParaRPr/>
          </a:p>
        </p:txBody>
      </p:sp>
      <p:pic>
        <p:nvPicPr>
          <p:cNvPr id="417" name="Google Shape;41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6268" y="797451"/>
            <a:ext cx="2333675" cy="31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3" y="519717"/>
            <a:ext cx="8905270" cy="34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7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1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Goofy can create new coins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3" name="Google Shape;423;p51"/>
          <p:cNvSpPr/>
          <p:nvPr/>
        </p:nvSpPr>
        <p:spPr>
          <a:xfrm>
            <a:off x="1090195" y="24139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24" name="Google Shape;424;p51"/>
          <p:cNvSpPr/>
          <p:nvPr/>
        </p:nvSpPr>
        <p:spPr>
          <a:xfrm>
            <a:off x="1090200" y="19792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25" name="Google Shape;42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400" y="1956725"/>
            <a:ext cx="1811900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51"/>
          <p:cNvSpPr/>
          <p:nvPr/>
        </p:nvSpPr>
        <p:spPr>
          <a:xfrm>
            <a:off x="6169750" y="1522025"/>
            <a:ext cx="22929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New coins belong to me.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detecting tampering</a:t>
            </a:r>
            <a:endParaRPr/>
          </a:p>
        </p:txBody>
      </p:sp>
      <p:grpSp>
        <p:nvGrpSpPr>
          <p:cNvPr id="234" name="Google Shape;234;p32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235" name="Google Shape;235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237" name="Google Shape;237;p32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238" name="Google Shape;238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0" name="Google Shape;240;p32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41" name="Google Shape;241;p32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242" name="Google Shape;242;p32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243" name="Google Shape;243;p32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data</a:t>
              </a:r>
              <a:endParaRPr sz="24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45" name="Google Shape;245;p32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46" name="Google Shape;246;p32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7" name="Google Shape;247;p32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2299900" y="4525279"/>
            <a:ext cx="4255200" cy="5667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use case: tamper-evident log</a:t>
            </a:r>
            <a:endParaRPr sz="2400" dirty="0"/>
          </a:p>
        </p:txBody>
      </p:sp>
      <p:sp>
        <p:nvSpPr>
          <p:cNvPr id="249" name="Google Shape;249;p32"/>
          <p:cNvSpPr/>
          <p:nvPr/>
        </p:nvSpPr>
        <p:spPr>
          <a:xfrm>
            <a:off x="1658475" y="3236250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2"/>
          <p:cNvSpPr/>
          <p:nvPr/>
        </p:nvSpPr>
        <p:spPr>
          <a:xfrm>
            <a:off x="4135463" y="2227338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494063" y="2227338"/>
            <a:ext cx="444420" cy="68882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 coin’s owner can spend it.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2" name="Google Shape;432;p52"/>
          <p:cNvSpPr/>
          <p:nvPr/>
        </p:nvSpPr>
        <p:spPr>
          <a:xfrm>
            <a:off x="1950395" y="34944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3" name="Google Shape;433;p52"/>
          <p:cNvSpPr/>
          <p:nvPr/>
        </p:nvSpPr>
        <p:spPr>
          <a:xfrm>
            <a:off x="1950400" y="30597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34" name="Google Shape;434;p52"/>
          <p:cNvSpPr/>
          <p:nvPr/>
        </p:nvSpPr>
        <p:spPr>
          <a:xfrm>
            <a:off x="1090195" y="20999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35" name="Google Shape;435;p52"/>
          <p:cNvCxnSpPr/>
          <p:nvPr/>
        </p:nvCxnSpPr>
        <p:spPr>
          <a:xfrm>
            <a:off x="3715620" y="23160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6" name="Google Shape;436;p52"/>
          <p:cNvSpPr/>
          <p:nvPr/>
        </p:nvSpPr>
        <p:spPr>
          <a:xfrm>
            <a:off x="1090200" y="16652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37" name="Google Shape;43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000" y="1651925"/>
            <a:ext cx="1811900" cy="24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2"/>
          <p:cNvSpPr/>
          <p:nvPr/>
        </p:nvSpPr>
        <p:spPr>
          <a:xfrm>
            <a:off x="6537300" y="1217225"/>
            <a:ext cx="17373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Alice owns it now.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The recipient can pass on the coin again.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4" name="Google Shape;444;p53"/>
          <p:cNvSpPr/>
          <p:nvPr/>
        </p:nvSpPr>
        <p:spPr>
          <a:xfrm>
            <a:off x="1797995" y="44850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5" name="Google Shape;445;p53"/>
          <p:cNvSpPr/>
          <p:nvPr/>
        </p:nvSpPr>
        <p:spPr>
          <a:xfrm>
            <a:off x="1798000" y="40503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6" name="Google Shape;446;p53"/>
          <p:cNvSpPr/>
          <p:nvPr/>
        </p:nvSpPr>
        <p:spPr>
          <a:xfrm>
            <a:off x="937795" y="30905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47" name="Google Shape;447;p53"/>
          <p:cNvCxnSpPr/>
          <p:nvPr/>
        </p:nvCxnSpPr>
        <p:spPr>
          <a:xfrm>
            <a:off x="3563220" y="33066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8" name="Google Shape;448;p53"/>
          <p:cNvSpPr/>
          <p:nvPr/>
        </p:nvSpPr>
        <p:spPr>
          <a:xfrm>
            <a:off x="937800" y="26558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9" name="Google Shape;449;p53"/>
          <p:cNvSpPr/>
          <p:nvPr/>
        </p:nvSpPr>
        <p:spPr>
          <a:xfrm>
            <a:off x="553745" y="17486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50" name="Google Shape;450;p53"/>
          <p:cNvCxnSpPr/>
          <p:nvPr/>
        </p:nvCxnSpPr>
        <p:spPr>
          <a:xfrm>
            <a:off x="3102970" y="19647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451;p53"/>
          <p:cNvSpPr/>
          <p:nvPr/>
        </p:nvSpPr>
        <p:spPr>
          <a:xfrm>
            <a:off x="553750" y="13139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52" name="Google Shape;4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050" y="1748668"/>
            <a:ext cx="2570450" cy="2619882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3"/>
          <p:cNvSpPr/>
          <p:nvPr/>
        </p:nvSpPr>
        <p:spPr>
          <a:xfrm>
            <a:off x="6317825" y="1313975"/>
            <a:ext cx="17373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Bob owns it now.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 about a check again! </a:t>
            </a:r>
          </a:p>
        </p:txBody>
      </p:sp>
    </p:spTree>
    <p:extLst>
      <p:ext uri="{BB962C8B-B14F-4D97-AF65-F5344CB8AC3E}">
        <p14:creationId xmlns:p14="http://schemas.microsoft.com/office/powerpoint/2010/main" val="4028159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4"/>
          <p:cNvSpPr/>
          <p:nvPr/>
        </p:nvSpPr>
        <p:spPr>
          <a:xfrm>
            <a:off x="1797995" y="44850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 [uniqueCoinID]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9" name="Google Shape;459;p54"/>
          <p:cNvSpPr/>
          <p:nvPr/>
        </p:nvSpPr>
        <p:spPr>
          <a:xfrm>
            <a:off x="1798000" y="405032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0" name="Google Shape;460;p54"/>
          <p:cNvSpPr/>
          <p:nvPr/>
        </p:nvSpPr>
        <p:spPr>
          <a:xfrm>
            <a:off x="937795" y="30905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1" name="Google Shape;461;p54"/>
          <p:cNvCxnSpPr/>
          <p:nvPr/>
        </p:nvCxnSpPr>
        <p:spPr>
          <a:xfrm>
            <a:off x="3563220" y="33066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2" name="Google Shape;462;p54"/>
          <p:cNvSpPr/>
          <p:nvPr/>
        </p:nvSpPr>
        <p:spPr>
          <a:xfrm>
            <a:off x="937800" y="26558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Goofy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3" name="Google Shape;463;p54"/>
          <p:cNvSpPr/>
          <p:nvPr/>
        </p:nvSpPr>
        <p:spPr>
          <a:xfrm>
            <a:off x="553745" y="17486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Bob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64" name="Google Shape;464;p54"/>
          <p:cNvCxnSpPr/>
          <p:nvPr/>
        </p:nvCxnSpPr>
        <p:spPr>
          <a:xfrm>
            <a:off x="3102970" y="1964724"/>
            <a:ext cx="64800" cy="721200"/>
          </a:xfrm>
          <a:prstGeom prst="straightConnector1">
            <a:avLst/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5" name="Google Shape;465;p54"/>
          <p:cNvSpPr/>
          <p:nvPr/>
        </p:nvSpPr>
        <p:spPr>
          <a:xfrm>
            <a:off x="553750" y="1313975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6" name="Google Shape;466;p54"/>
          <p:cNvSpPr/>
          <p:nvPr/>
        </p:nvSpPr>
        <p:spPr>
          <a:xfrm>
            <a:off x="4750845" y="1790949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 to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Chuck</a:t>
            </a: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 :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7" name="Google Shape;467;p54"/>
          <p:cNvSpPr/>
          <p:nvPr/>
        </p:nvSpPr>
        <p:spPr>
          <a:xfrm>
            <a:off x="4750850" y="1356250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signed by pk</a:t>
            </a:r>
            <a:r>
              <a:rPr lang="en" sz="1800" baseline="-25000">
                <a:latin typeface="Trebuchet MS"/>
                <a:ea typeface="Trebuchet MS"/>
                <a:cs typeface="Trebuchet MS"/>
                <a:sym typeface="Trebuchet MS"/>
              </a:rPr>
              <a:t>Alice</a:t>
            </a:r>
            <a:endParaRPr sz="1800" baseline="-25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68" name="Google Shape;468;p54"/>
          <p:cNvSpPr/>
          <p:nvPr/>
        </p:nvSpPr>
        <p:spPr>
          <a:xfrm>
            <a:off x="4555204" y="2040926"/>
            <a:ext cx="2807687" cy="896661"/>
          </a:xfrm>
          <a:custGeom>
            <a:avLst/>
            <a:gdLst/>
            <a:ahLst/>
            <a:cxnLst/>
            <a:rect l="l" t="t" r="r" b="b"/>
            <a:pathLst>
              <a:path w="107533" h="36576" extrusionOk="0">
                <a:moveTo>
                  <a:pt x="107533" y="0"/>
                </a:moveTo>
                <a:lnTo>
                  <a:pt x="106802" y="26335"/>
                </a:lnTo>
                <a:lnTo>
                  <a:pt x="0" y="3657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69" name="Google Shape;469;p54"/>
          <p:cNvSpPr txBox="1"/>
          <p:nvPr/>
        </p:nvSpPr>
        <p:spPr>
          <a:xfrm>
            <a:off x="2211275" y="324500"/>
            <a:ext cx="4273200" cy="60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5"/>
          <p:cNvSpPr txBox="1"/>
          <p:nvPr/>
        </p:nvSpPr>
        <p:spPr>
          <a:xfrm>
            <a:off x="2211275" y="324500"/>
            <a:ext cx="4273200" cy="60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double-spending attack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p55"/>
          <p:cNvSpPr txBox="1"/>
          <p:nvPr/>
        </p:nvSpPr>
        <p:spPr>
          <a:xfrm>
            <a:off x="479675" y="2197550"/>
            <a:ext cx="794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Trebuchet MS"/>
                <a:ea typeface="Trebuchet MS"/>
                <a:cs typeface="Trebuchet MS"/>
                <a:sym typeface="Trebuchet MS"/>
              </a:rPr>
              <a:t>the main design challenge in digital currency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Shape 1076" descr="Screen Shot 2017-01-30 at 2.32.14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5850" y="682013"/>
            <a:ext cx="6770458" cy="3731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621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" name="Shape 1081" descr="Screen Shot 2017-01-30 at 2.32.23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50" y="742951"/>
            <a:ext cx="6629401" cy="3504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103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6"/>
          <p:cNvSpPr txBox="1">
            <a:spLocks noGrp="1"/>
          </p:cNvSpPr>
          <p:nvPr>
            <p:ph type="body" idx="1"/>
          </p:nvPr>
        </p:nvSpPr>
        <p:spPr>
          <a:xfrm>
            <a:off x="3232350" y="3945475"/>
            <a:ext cx="23217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ScroogeCoin</a:t>
            </a:r>
            <a:endParaRPr/>
          </a:p>
        </p:txBody>
      </p:sp>
      <p:pic>
        <p:nvPicPr>
          <p:cNvPr id="481" name="Google Shape;48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197" y="664827"/>
            <a:ext cx="4504000" cy="337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3" y="519717"/>
            <a:ext cx="8905270" cy="341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8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57"/>
          <p:cNvGrpSpPr/>
          <p:nvPr/>
        </p:nvGrpSpPr>
        <p:grpSpPr>
          <a:xfrm>
            <a:off x="6044125" y="2269975"/>
            <a:ext cx="1344300" cy="2144400"/>
            <a:chOff x="5333050" y="2139900"/>
            <a:chExt cx="1344300" cy="2144400"/>
          </a:xfrm>
        </p:grpSpPr>
        <p:sp>
          <p:nvSpPr>
            <p:cNvPr id="487" name="Google Shape;487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88" name="Google Shape;488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grpSp>
        <p:nvGrpSpPr>
          <p:cNvPr id="489" name="Google Shape;489;p57"/>
          <p:cNvGrpSpPr/>
          <p:nvPr/>
        </p:nvGrpSpPr>
        <p:grpSpPr>
          <a:xfrm>
            <a:off x="3685525" y="2269975"/>
            <a:ext cx="1344300" cy="2144400"/>
            <a:chOff x="5333050" y="2139900"/>
            <a:chExt cx="1344300" cy="2144400"/>
          </a:xfrm>
        </p:grpSpPr>
        <p:sp>
          <p:nvSpPr>
            <p:cNvPr id="490" name="Google Shape;490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1" name="Google Shape;491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2" name="Google Shape;492;p57"/>
          <p:cNvSpPr/>
          <p:nvPr/>
        </p:nvSpPr>
        <p:spPr>
          <a:xfrm>
            <a:off x="502982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93" name="Google Shape;493;p57"/>
          <p:cNvSpPr/>
          <p:nvPr/>
        </p:nvSpPr>
        <p:spPr>
          <a:xfrm>
            <a:off x="2674500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494" name="Google Shape;494;p57"/>
          <p:cNvGrpSpPr/>
          <p:nvPr/>
        </p:nvGrpSpPr>
        <p:grpSpPr>
          <a:xfrm>
            <a:off x="1326925" y="2269975"/>
            <a:ext cx="1344300" cy="2144400"/>
            <a:chOff x="5333050" y="2139900"/>
            <a:chExt cx="1344300" cy="2144400"/>
          </a:xfrm>
        </p:grpSpPr>
        <p:sp>
          <p:nvSpPr>
            <p:cNvPr id="495" name="Google Shape;495;p57"/>
            <p:cNvSpPr/>
            <p:nvPr/>
          </p:nvSpPr>
          <p:spPr>
            <a:xfrm>
              <a:off x="5333050" y="2462100"/>
              <a:ext cx="1344300" cy="18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latin typeface="Trebuchet MS"/>
                  <a:ea typeface="Trebuchet MS"/>
                  <a:cs typeface="Trebuchet MS"/>
                  <a:sym typeface="Trebuchet MS"/>
                </a:rPr>
                <a:t>trans</a:t>
              </a: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496" name="Google Shape;496;p57"/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497" name="Google Shape;497;p57"/>
          <p:cNvSpPr/>
          <p:nvPr/>
        </p:nvSpPr>
        <p:spPr>
          <a:xfrm>
            <a:off x="319175" y="2025527"/>
            <a:ext cx="2066550" cy="1388825"/>
          </a:xfrm>
          <a:custGeom>
            <a:avLst/>
            <a:gdLst/>
            <a:ahLst/>
            <a:cxnLst/>
            <a:rect l="l" t="t" r="r" b="b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498" name="Google Shape;498;p57"/>
          <p:cNvSpPr txBox="1"/>
          <p:nvPr/>
        </p:nvSpPr>
        <p:spPr>
          <a:xfrm>
            <a:off x="7096375" y="860525"/>
            <a:ext cx="141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rebuchet MS"/>
                <a:ea typeface="Trebuchet MS"/>
                <a:cs typeface="Trebuchet MS"/>
                <a:sym typeface="Trebuchet MS"/>
              </a:rPr>
              <a:t>H(  )</a:t>
            </a:r>
            <a:endParaRPr sz="36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9" name="Google Shape;499;p57"/>
          <p:cNvSpPr/>
          <p:nvPr/>
        </p:nvSpPr>
        <p:spPr>
          <a:xfrm>
            <a:off x="7388529" y="1282725"/>
            <a:ext cx="444425" cy="2177650"/>
          </a:xfrm>
          <a:custGeom>
            <a:avLst/>
            <a:gdLst/>
            <a:ahLst/>
            <a:cxnLst/>
            <a:rect l="l" t="t" r="r" b="b"/>
            <a:pathLst>
              <a:path w="17777" h="87106" extrusionOk="0">
                <a:moveTo>
                  <a:pt x="16888" y="0"/>
                </a:moveTo>
                <a:lnTo>
                  <a:pt x="17777" y="87106"/>
                </a:lnTo>
                <a:lnTo>
                  <a:pt x="0" y="87106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pic>
        <p:nvPicPr>
          <p:cNvPr id="500" name="Google Shape;50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044127" y="152400"/>
            <a:ext cx="1122575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7"/>
          <p:cNvSpPr txBox="1"/>
          <p:nvPr/>
        </p:nvSpPr>
        <p:spPr>
          <a:xfrm>
            <a:off x="6044125" y="2491350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73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2" name="Google Shape;502;p57"/>
          <p:cNvCxnSpPr/>
          <p:nvPr/>
        </p:nvCxnSpPr>
        <p:spPr>
          <a:xfrm>
            <a:off x="60670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3" name="Google Shape;503;p57"/>
          <p:cNvCxnSpPr/>
          <p:nvPr/>
        </p:nvCxnSpPr>
        <p:spPr>
          <a:xfrm>
            <a:off x="36906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4" name="Google Shape;504;p57"/>
          <p:cNvCxnSpPr/>
          <p:nvPr/>
        </p:nvCxnSpPr>
        <p:spPr>
          <a:xfrm>
            <a:off x="1337125" y="2875750"/>
            <a:ext cx="133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5" name="Google Shape;505;p57"/>
          <p:cNvSpPr txBox="1"/>
          <p:nvPr/>
        </p:nvSpPr>
        <p:spPr>
          <a:xfrm>
            <a:off x="3690625" y="2491338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72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6" name="Google Shape;506;p57"/>
          <p:cNvSpPr txBox="1"/>
          <p:nvPr/>
        </p:nvSpPr>
        <p:spPr>
          <a:xfrm>
            <a:off x="1337125" y="2491338"/>
            <a:ext cx="1334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transID: 71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7" name="Google Shape;507;p57"/>
          <p:cNvSpPr txBox="1"/>
          <p:nvPr/>
        </p:nvSpPr>
        <p:spPr>
          <a:xfrm>
            <a:off x="397650" y="464325"/>
            <a:ext cx="5002500" cy="6645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Scrooge publishes a history of all transactions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(a block chain, signed by Scrooge)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8" name="Google Shape;508;p57"/>
          <p:cNvSpPr txBox="1"/>
          <p:nvPr/>
        </p:nvSpPr>
        <p:spPr>
          <a:xfrm>
            <a:off x="3938025" y="4750000"/>
            <a:ext cx="4950000" cy="393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optimization: put multiple transactions in the same block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" dirty="0"/>
              <a:t>amper-evident 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World’s Oldest </a:t>
            </a:r>
            <a:r>
              <a:rPr lang="en-US" dirty="0" err="1">
                <a:hlinkClick r:id="rId2"/>
              </a:rPr>
              <a:t>Blockchain</a:t>
            </a:r>
            <a:r>
              <a:rPr lang="en-US" dirty="0">
                <a:hlinkClick r:id="rId2"/>
              </a:rPr>
              <a:t> Has Been Hiding in the New York Times Since 1995</a:t>
            </a:r>
            <a:endParaRPr lang="en-US" dirty="0"/>
          </a:p>
          <a:p>
            <a:r>
              <a:rPr lang="en-US" dirty="0">
                <a:hlinkClick r:id="rId3"/>
              </a:rPr>
              <a:t>http://www.surety.com/</a:t>
            </a:r>
            <a:endParaRPr lang="en-US" dirty="0"/>
          </a:p>
          <a:p>
            <a:r>
              <a:rPr lang="en-US" dirty="0"/>
              <a:t>Cognate</a:t>
            </a:r>
          </a:p>
        </p:txBody>
      </p:sp>
    </p:spTree>
    <p:extLst>
      <p:ext uri="{BB962C8B-B14F-4D97-AF65-F5344CB8AC3E}">
        <p14:creationId xmlns:p14="http://schemas.microsoft.com/office/powerpoint/2010/main" val="2764609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58"/>
          <p:cNvGrpSpPr/>
          <p:nvPr/>
        </p:nvGrpSpPr>
        <p:grpSpPr>
          <a:xfrm>
            <a:off x="897936" y="1623996"/>
            <a:ext cx="3617384" cy="2539588"/>
            <a:chOff x="5333047" y="1959274"/>
            <a:chExt cx="1344303" cy="2324992"/>
          </a:xfrm>
        </p:grpSpPr>
        <p:sp>
          <p:nvSpPr>
            <p:cNvPr id="514" name="Google Shape;514;p58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15" name="Google Shape;515;p58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transID: 73      type:CreateCoins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16" name="Google Shape;516;p58"/>
          <p:cNvSpPr txBox="1"/>
          <p:nvPr/>
        </p:nvSpPr>
        <p:spPr>
          <a:xfrm>
            <a:off x="397650" y="464325"/>
            <a:ext cx="5002500" cy="4572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CreateCoins transaction creates new coins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17" name="Google Shape;517;p58"/>
          <p:cNvSpPr/>
          <p:nvPr/>
        </p:nvSpPr>
        <p:spPr>
          <a:xfrm>
            <a:off x="897895" y="210987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18" name="Google Shape;518;p58"/>
          <p:cNvGraphicFramePr/>
          <p:nvPr/>
        </p:nvGraphicFramePr>
        <p:xfrm>
          <a:off x="897900" y="2544575"/>
          <a:ext cx="3615450" cy="1600080"/>
        </p:xfrm>
        <a:graphic>
          <a:graphicData uri="http://schemas.openxmlformats.org/drawingml/2006/table">
            <a:tbl>
              <a:tblPr>
                <a:noFill/>
                <a:tableStyleId>{51379480-A312-43F6-959B-FE4A100BF2F4}</a:tableStyleId>
              </a:tblPr>
              <a:tblGrid>
                <a:gridCol w="12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14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value</a:t>
                      </a:r>
                      <a:endParaRPr sz="14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recipient</a:t>
                      </a:r>
                      <a:endParaRPr sz="14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1.4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7.1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9" name="Google Shape;519;p58"/>
          <p:cNvSpPr txBox="1"/>
          <p:nvPr/>
        </p:nvSpPr>
        <p:spPr>
          <a:xfrm>
            <a:off x="5231550" y="2911225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73(0)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0" name="Google Shape;520;p58"/>
          <p:cNvCxnSpPr>
            <a:stCxn id="519" idx="1"/>
          </p:cNvCxnSpPr>
          <p:nvPr/>
        </p:nvCxnSpPr>
        <p:spPr>
          <a:xfrm flipH="1">
            <a:off x="4513350" y="3139825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1" name="Google Shape;521;p58"/>
          <p:cNvSpPr txBox="1"/>
          <p:nvPr/>
        </p:nvSpPr>
        <p:spPr>
          <a:xfrm>
            <a:off x="5231550" y="3307350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73(1)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2" name="Google Shape;522;p58"/>
          <p:cNvCxnSpPr>
            <a:stCxn id="521" idx="1"/>
          </p:cNvCxnSpPr>
          <p:nvPr/>
        </p:nvCxnSpPr>
        <p:spPr>
          <a:xfrm flipH="1">
            <a:off x="4513350" y="3535950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3" name="Google Shape;523;p58"/>
          <p:cNvSpPr txBox="1"/>
          <p:nvPr/>
        </p:nvSpPr>
        <p:spPr>
          <a:xfrm>
            <a:off x="5231550" y="3713975"/>
            <a:ext cx="119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B0F00"/>
                </a:solidFill>
                <a:latin typeface="Trebuchet MS"/>
                <a:ea typeface="Trebuchet MS"/>
                <a:cs typeface="Trebuchet MS"/>
                <a:sym typeface="Trebuchet MS"/>
              </a:rPr>
              <a:t>coinID 73(2)</a:t>
            </a:r>
            <a:endParaRPr>
              <a:solidFill>
                <a:srgbClr val="5B0F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24" name="Google Shape;524;p58"/>
          <p:cNvCxnSpPr>
            <a:stCxn id="523" idx="1"/>
          </p:cNvCxnSpPr>
          <p:nvPr/>
        </p:nvCxnSpPr>
        <p:spPr>
          <a:xfrm flipH="1">
            <a:off x="4513350" y="3942575"/>
            <a:ext cx="718200" cy="10500"/>
          </a:xfrm>
          <a:prstGeom prst="straightConnector1">
            <a:avLst/>
          </a:prstGeom>
          <a:noFill/>
          <a:ln w="19050" cap="flat" cmpd="sng">
            <a:solidFill>
              <a:srgbClr val="5B0F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525" name="Google Shape;52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5225" y="1504275"/>
            <a:ext cx="127260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58"/>
          <p:cNvSpPr/>
          <p:nvPr/>
        </p:nvSpPr>
        <p:spPr>
          <a:xfrm>
            <a:off x="6608675" y="1069575"/>
            <a:ext cx="22929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Valid, because I said so.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59"/>
          <p:cNvGrpSpPr/>
          <p:nvPr/>
        </p:nvGrpSpPr>
        <p:grpSpPr>
          <a:xfrm>
            <a:off x="898060" y="1311992"/>
            <a:ext cx="3617384" cy="3303813"/>
            <a:chOff x="5333047" y="1959274"/>
            <a:chExt cx="1344303" cy="2324992"/>
          </a:xfrm>
        </p:grpSpPr>
        <p:sp>
          <p:nvSpPr>
            <p:cNvPr id="532" name="Google Shape;532;p59"/>
            <p:cNvSpPr/>
            <p:nvPr/>
          </p:nvSpPr>
          <p:spPr>
            <a:xfrm>
              <a:off x="5333047" y="2281466"/>
              <a:ext cx="1344300" cy="20028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aseline="-25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533" name="Google Shape;533;p59"/>
            <p:cNvSpPr/>
            <p:nvPr/>
          </p:nvSpPr>
          <p:spPr>
            <a:xfrm>
              <a:off x="5333050" y="1959274"/>
              <a:ext cx="1344300" cy="3222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transID: 73      type:PayCoins</a:t>
              </a:r>
              <a:endParaRPr sz="18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34" name="Google Shape;534;p59"/>
          <p:cNvSpPr txBox="1"/>
          <p:nvPr/>
        </p:nvSpPr>
        <p:spPr>
          <a:xfrm>
            <a:off x="373250" y="289275"/>
            <a:ext cx="6344400" cy="7719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PayCoins transaction consumes (and destroys) some coins,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and creates new coins of the same total value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5" name="Google Shape;535;p59"/>
          <p:cNvSpPr/>
          <p:nvPr/>
        </p:nvSpPr>
        <p:spPr>
          <a:xfrm>
            <a:off x="896920" y="2599424"/>
            <a:ext cx="3617400" cy="4347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coins created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536" name="Google Shape;536;p59"/>
          <p:cNvGraphicFramePr/>
          <p:nvPr/>
        </p:nvGraphicFramePr>
        <p:xfrm>
          <a:off x="898875" y="3034125"/>
          <a:ext cx="3615450" cy="1600080"/>
        </p:xfrm>
        <a:graphic>
          <a:graphicData uri="http://schemas.openxmlformats.org/drawingml/2006/table">
            <a:tbl>
              <a:tblPr>
                <a:noFill/>
                <a:tableStyleId>{51379480-A312-43F6-959B-FE4A100BF2F4}</a:tableStyleId>
              </a:tblPr>
              <a:tblGrid>
                <a:gridCol w="120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num</a:t>
                      </a:r>
                      <a:endParaRPr sz="1400" i="1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value</a:t>
                      </a:r>
                      <a:endParaRPr sz="1400" i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/>
                        <a:t>recipient</a:t>
                      </a:r>
                      <a:endParaRPr sz="1400" i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3.2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1.4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2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7.1</a:t>
                      </a: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0x...</a:t>
                      </a:r>
                      <a:endParaRPr sz="14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37" name="Google Shape;537;p59"/>
          <p:cNvSpPr/>
          <p:nvPr/>
        </p:nvSpPr>
        <p:spPr>
          <a:xfrm>
            <a:off x="896925" y="1827526"/>
            <a:ext cx="3617400" cy="771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consumed coinIDs: 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68(1), 42(0), 72(3)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8" name="Google Shape;538;p59"/>
          <p:cNvSpPr/>
          <p:nvPr/>
        </p:nvSpPr>
        <p:spPr>
          <a:xfrm>
            <a:off x="898050" y="4615800"/>
            <a:ext cx="3617400" cy="4347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signatures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39" name="Google Shape;539;p59"/>
          <p:cNvSpPr/>
          <p:nvPr/>
        </p:nvSpPr>
        <p:spPr>
          <a:xfrm>
            <a:off x="4773175" y="2330875"/>
            <a:ext cx="4120800" cy="1569600"/>
          </a:xfrm>
          <a:prstGeom prst="roundRect">
            <a:avLst>
              <a:gd name="adj" fmla="val 16667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Valid if: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consumed coins valid,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not already consumed,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total value out = total value in, and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    -- signed by owners of all consumed coins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"/>
          <p:cNvSpPr txBox="1">
            <a:spLocks noGrp="1"/>
          </p:cNvSpPr>
          <p:nvPr>
            <p:ph type="body" idx="1"/>
          </p:nvPr>
        </p:nvSpPr>
        <p:spPr>
          <a:xfrm>
            <a:off x="457200" y="443800"/>
            <a:ext cx="8229600" cy="43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Immutable coins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Coins can’t be transferred, subdivided, or combined.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But: you can get the same effect by using transactions</a:t>
            </a:r>
            <a:endParaRPr sz="2400"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 subdivide: create new trans</a:t>
            </a:r>
            <a:endParaRPr sz="2400"/>
          </a:p>
          <a:p>
            <a:pPr marL="91440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consume your coin</a:t>
            </a:r>
            <a:endParaRPr sz="2400"/>
          </a:p>
          <a:p>
            <a:pPr marL="4572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pay out two new coins to yourself</a:t>
            </a:r>
            <a:endParaRPr sz="240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4704" y="1528677"/>
            <a:ext cx="2102775" cy="27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61"/>
          <p:cNvSpPr/>
          <p:nvPr/>
        </p:nvSpPr>
        <p:spPr>
          <a:xfrm>
            <a:off x="1048500" y="1008600"/>
            <a:ext cx="2328600" cy="434700"/>
          </a:xfrm>
          <a:prstGeom prst="wedgeRoundRectCallout">
            <a:avLst>
              <a:gd name="adj1" fmla="val -17111"/>
              <a:gd name="adj2" fmla="val 116687"/>
              <a:gd name="adj3" fmla="val 0"/>
            </a:avLst>
          </a:prstGeom>
          <a:solidFill>
            <a:srgbClr val="E6B8A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rebuchet MS"/>
                <a:ea typeface="Trebuchet MS"/>
                <a:cs typeface="Trebuchet MS"/>
                <a:sym typeface="Trebuchet MS"/>
              </a:rPr>
              <a:t>Don’t worry, I’m honest.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1" name="Google Shape;551;p61"/>
          <p:cNvSpPr txBox="1"/>
          <p:nvPr/>
        </p:nvSpPr>
        <p:spPr>
          <a:xfrm>
            <a:off x="3767325" y="1876575"/>
            <a:ext cx="4767000" cy="20238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Crucial question:  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Trebuchet MS"/>
                <a:ea typeface="Trebuchet MS"/>
                <a:cs typeface="Trebuchet MS"/>
                <a:sym typeface="Trebuchet MS"/>
              </a:rPr>
              <a:t>Can we descroogify the currency, and operate without any central, trusted party?</a:t>
            </a: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binary tree with hash pointers = “Merkle tree”</a:t>
            </a:r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5641025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2388779" y="1673250"/>
            <a:ext cx="155547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1" name="Google Shape;261;p33"/>
          <p:cNvSpPr/>
          <p:nvPr/>
        </p:nvSpPr>
        <p:spPr>
          <a:xfrm flipH="1">
            <a:off x="4588619" y="1673250"/>
            <a:ext cx="167773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2" name="Google Shape;262;p33"/>
          <p:cNvSpPr txBox="1"/>
          <p:nvPr/>
        </p:nvSpPr>
        <p:spPr>
          <a:xfrm>
            <a:off x="6825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687175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33"/>
          <p:cNvSpPr txBox="1"/>
          <p:nvPr/>
        </p:nvSpPr>
        <p:spPr>
          <a:xfrm>
            <a:off x="677280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6" name="Google Shape;266;p33"/>
          <p:cNvSpPr/>
          <p:nvPr/>
        </p:nvSpPr>
        <p:spPr>
          <a:xfrm>
            <a:off x="1366600" y="2547852"/>
            <a:ext cx="765916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7" name="Google Shape;267;p33"/>
          <p:cNvSpPr/>
          <p:nvPr/>
        </p:nvSpPr>
        <p:spPr>
          <a:xfrm flipH="1">
            <a:off x="2785154" y="2535177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8" name="Google Shape;268;p33"/>
          <p:cNvSpPr/>
          <p:nvPr/>
        </p:nvSpPr>
        <p:spPr>
          <a:xfrm>
            <a:off x="5265550" y="2547852"/>
            <a:ext cx="765916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69" name="Google Shape;269;p33"/>
          <p:cNvSpPr/>
          <p:nvPr/>
        </p:nvSpPr>
        <p:spPr>
          <a:xfrm flipH="1">
            <a:off x="6704053" y="2547852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grpSp>
        <p:nvGrpSpPr>
          <p:cNvPr id="270" name="Google Shape;270;p33"/>
          <p:cNvGrpSpPr/>
          <p:nvPr/>
        </p:nvGrpSpPr>
        <p:grpSpPr>
          <a:xfrm>
            <a:off x="579400" y="3484275"/>
            <a:ext cx="1600400" cy="1479150"/>
            <a:chOff x="579400" y="3484275"/>
            <a:chExt cx="1600400" cy="1479150"/>
          </a:xfrm>
        </p:grpSpPr>
        <p:sp>
          <p:nvSpPr>
            <p:cNvPr id="271" name="Google Shape;271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2" name="Google Shape;272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3" name="Google Shape;273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4" name="Google Shape;274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75" name="Google Shape;275;p33"/>
          <p:cNvGrpSpPr/>
          <p:nvPr/>
        </p:nvGrpSpPr>
        <p:grpSpPr>
          <a:xfrm>
            <a:off x="2706800" y="3484275"/>
            <a:ext cx="1600400" cy="1479150"/>
            <a:chOff x="579400" y="3484275"/>
            <a:chExt cx="1600400" cy="1479150"/>
          </a:xfrm>
        </p:grpSpPr>
        <p:sp>
          <p:nvSpPr>
            <p:cNvPr id="276" name="Google Shape;276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7" name="Google Shape;277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78" name="Google Shape;278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79" name="Google Shape;279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0" name="Google Shape;280;p33"/>
          <p:cNvGrpSpPr/>
          <p:nvPr/>
        </p:nvGrpSpPr>
        <p:grpSpPr>
          <a:xfrm>
            <a:off x="4559125" y="3457350"/>
            <a:ext cx="1600400" cy="1479150"/>
            <a:chOff x="579400" y="3484275"/>
            <a:chExt cx="1600400" cy="1479150"/>
          </a:xfrm>
        </p:grpSpPr>
        <p:sp>
          <p:nvSpPr>
            <p:cNvPr id="281" name="Google Shape;281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2" name="Google Shape;282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3" name="Google Shape;283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4" name="Google Shape;284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285" name="Google Shape;285;p33"/>
          <p:cNvGrpSpPr/>
          <p:nvPr/>
        </p:nvGrpSpPr>
        <p:grpSpPr>
          <a:xfrm>
            <a:off x="6644750" y="3484275"/>
            <a:ext cx="1600400" cy="1479150"/>
            <a:chOff x="579400" y="3484275"/>
            <a:chExt cx="1600400" cy="1479150"/>
          </a:xfrm>
        </p:grpSpPr>
        <p:sp>
          <p:nvSpPr>
            <p:cNvPr id="286" name="Google Shape;286;p33"/>
            <p:cNvSpPr/>
            <p:nvPr/>
          </p:nvSpPr>
          <p:spPr>
            <a:xfrm>
              <a:off x="5794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7" name="Google Shape;287;p33"/>
            <p:cNvCxnSpPr/>
            <p:nvPr/>
          </p:nvCxnSpPr>
          <p:spPr>
            <a:xfrm flipH="1">
              <a:off x="921900" y="3484275"/>
              <a:ext cx="177900" cy="6888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88" name="Google Shape;288;p33"/>
            <p:cNvSpPr/>
            <p:nvPr/>
          </p:nvSpPr>
          <p:spPr>
            <a:xfrm>
              <a:off x="1575000" y="4152525"/>
              <a:ext cx="604800" cy="810900"/>
            </a:xfrm>
            <a:prstGeom prst="rect">
              <a:avLst/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Trebuchet MS"/>
                  <a:ea typeface="Trebuchet MS"/>
                  <a:cs typeface="Trebuchet MS"/>
                  <a:sym typeface="Trebuchet MS"/>
                </a:rPr>
                <a:t>(data)</a:t>
              </a:r>
              <a:endParaRPr sz="1000"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cxnSp>
          <p:nvCxnSpPr>
            <p:cNvPr id="289" name="Google Shape;289;p33"/>
            <p:cNvCxnSpPr/>
            <p:nvPr/>
          </p:nvCxnSpPr>
          <p:spPr>
            <a:xfrm>
              <a:off x="1722150" y="3517650"/>
              <a:ext cx="177900" cy="622200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cxnSp>
        <p:nvCxnSpPr>
          <p:cNvPr id="290" name="Google Shape;290;p33"/>
          <p:cNvCxnSpPr>
            <a:endCxn id="257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 txBox="1">
            <a:spLocks noGrp="1"/>
          </p:cNvSpPr>
          <p:nvPr>
            <p:ph type="body" idx="1"/>
          </p:nvPr>
        </p:nvSpPr>
        <p:spPr>
          <a:xfrm>
            <a:off x="457200" y="128900"/>
            <a:ext cx="8229600" cy="6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proving membership in a Merkle tree</a:t>
            </a:r>
            <a:endParaRPr/>
          </a:p>
        </p:txBody>
      </p:sp>
      <p:sp>
        <p:nvSpPr>
          <p:cNvPr id="296" name="Google Shape;296;p34"/>
          <p:cNvSpPr txBox="1"/>
          <p:nvPr/>
        </p:nvSpPr>
        <p:spPr>
          <a:xfrm>
            <a:off x="3533175" y="14065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1730100" y="2292275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2388779" y="1673250"/>
            <a:ext cx="1555475" cy="622200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99" name="Google Shape;299;p34"/>
          <p:cNvSpPr txBox="1"/>
          <p:nvPr/>
        </p:nvSpPr>
        <p:spPr>
          <a:xfrm>
            <a:off x="2834850" y="3222400"/>
            <a:ext cx="1344300" cy="4572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Trebuchet MS"/>
                <a:ea typeface="Trebuchet MS"/>
                <a:cs typeface="Trebuchet MS"/>
                <a:sym typeface="Trebuchet MS"/>
              </a:rPr>
              <a:t>H(  )   H(  )</a:t>
            </a:r>
            <a:endParaRPr sz="18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34"/>
          <p:cNvSpPr/>
          <p:nvPr/>
        </p:nvSpPr>
        <p:spPr>
          <a:xfrm flipH="1">
            <a:off x="2785154" y="2535177"/>
            <a:ext cx="748028" cy="688775"/>
          </a:xfrm>
          <a:custGeom>
            <a:avLst/>
            <a:gdLst/>
            <a:ahLst/>
            <a:cxnLst/>
            <a:rect l="l" t="t" r="r" b="b"/>
            <a:pathLst>
              <a:path w="62219" h="24888" extrusionOk="0">
                <a:moveTo>
                  <a:pt x="62219" y="0"/>
                </a:moveTo>
                <a:lnTo>
                  <a:pt x="62219" y="17333"/>
                </a:lnTo>
                <a:lnTo>
                  <a:pt x="0" y="17333"/>
                </a:lnTo>
                <a:lnTo>
                  <a:pt x="0" y="24888"/>
                </a:lnTo>
              </a:path>
            </a:pathLst>
          </a:cu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301" name="Google Shape;301;p34"/>
          <p:cNvSpPr/>
          <p:nvPr/>
        </p:nvSpPr>
        <p:spPr>
          <a:xfrm>
            <a:off x="3702400" y="4152525"/>
            <a:ext cx="604800" cy="8109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Trebuchet MS"/>
                <a:ea typeface="Trebuchet MS"/>
                <a:cs typeface="Trebuchet MS"/>
                <a:sym typeface="Trebuchet MS"/>
              </a:rPr>
              <a:t>(data)</a:t>
            </a:r>
            <a:endParaRPr sz="1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302" name="Google Shape;302;p34"/>
          <p:cNvCxnSpPr/>
          <p:nvPr/>
        </p:nvCxnSpPr>
        <p:spPr>
          <a:xfrm>
            <a:off x="3849550" y="3517650"/>
            <a:ext cx="177900" cy="622200"/>
          </a:xfrm>
          <a:prstGeom prst="straightConnector1">
            <a:avLst/>
          </a:prstGeom>
          <a:noFill/>
          <a:ln w="19050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3" name="Google Shape;303;p34"/>
          <p:cNvCxnSpPr>
            <a:endCxn id="296" idx="0"/>
          </p:cNvCxnSpPr>
          <p:nvPr/>
        </p:nvCxnSpPr>
        <p:spPr>
          <a:xfrm flipH="1">
            <a:off x="4205325" y="973375"/>
            <a:ext cx="5700" cy="433200"/>
          </a:xfrm>
          <a:prstGeom prst="straightConnector1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4" name="Google Shape;304;p34"/>
          <p:cNvSpPr txBox="1"/>
          <p:nvPr/>
        </p:nvSpPr>
        <p:spPr>
          <a:xfrm>
            <a:off x="5681450" y="1016875"/>
            <a:ext cx="2929200" cy="457200"/>
          </a:xfrm>
          <a:prstGeom prst="rect">
            <a:avLst/>
          </a:prstGeom>
          <a:solidFill>
            <a:srgbClr val="FFE599"/>
          </a:solidFill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show O(log n) items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Merkle trees</a:t>
            </a:r>
            <a:endParaRPr/>
          </a:p>
        </p:txBody>
      </p:sp>
      <p:sp>
        <p:nvSpPr>
          <p:cNvPr id="310" name="Google Shape;310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Tree holds many items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but just need to remember the root hash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verify membership in O(log n) time/space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Variant: sorted Merkle tree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can verify non-membership in O(log n)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		</a:t>
            </a:r>
            <a:r>
              <a:rPr lang="en" sz="2400"/>
              <a:t>(show items before, after the missing one)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generally ...</a:t>
            </a:r>
            <a:endParaRPr/>
          </a:p>
        </p:txBody>
      </p:sp>
      <p:sp>
        <p:nvSpPr>
          <p:cNvPr id="316" name="Google Shape;316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can use hash pointers in any pointer-based</a:t>
            </a:r>
            <a:endParaRPr dirty="0"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data structure that has no cycles</a:t>
            </a:r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r>
              <a:rPr lang="en" dirty="0"/>
              <a:t>e.g. </a:t>
            </a:r>
            <a:r>
              <a:rPr lang="en-US" dirty="0">
                <a:hlinkClick r:id="rId3"/>
              </a:rPr>
              <a:t>Directed acyclic graph</a:t>
            </a:r>
            <a:r>
              <a:rPr lang="en-US" dirty="0"/>
              <a:t> </a:t>
            </a:r>
            <a:r>
              <a:rPr lang="en"/>
              <a:t>(DAG; used in GHOST, IOTA, etc.)</a:t>
            </a:r>
            <a:endParaRPr lang="en" dirty="0"/>
          </a:p>
          <a:p>
            <a:pPr marL="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6" name="Shape 9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300" y="949482"/>
            <a:ext cx="6629401" cy="2712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28898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On-screen Show (16:9)</PresentationFormat>
  <Paragraphs>269</Paragraphs>
  <Slides>43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Trebuchet MS</vt:lpstr>
      <vt:lpstr>Simple Light</vt:lpstr>
      <vt:lpstr>PowerPoint Presentation</vt:lpstr>
      <vt:lpstr>PowerPoint Presentation</vt:lpstr>
      <vt:lpstr>PowerPoint Presentation</vt:lpstr>
      <vt:lpstr>Tamper-evident log</vt:lpstr>
      <vt:lpstr>PowerPoint Presentation</vt:lpstr>
      <vt:lpstr>PowerPoint Presentation</vt:lpstr>
      <vt:lpstr>Advantages of Merkle trees</vt:lpstr>
      <vt:lpstr>More generally ...</vt:lpstr>
      <vt:lpstr>PowerPoint Presentation</vt:lpstr>
      <vt:lpstr>PowerPoint Presentation</vt:lpstr>
      <vt:lpstr>PowerPoint Presentation</vt:lpstr>
      <vt:lpstr>What we want from signatures</vt:lpstr>
      <vt:lpstr>API for digital signatures</vt:lpstr>
      <vt:lpstr>Requirements for signatures</vt:lpstr>
      <vt:lpstr>PowerPoint Presentation</vt:lpstr>
      <vt:lpstr>Practical stuff...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Privacy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cp:lastModifiedBy>Jiasun Li</cp:lastModifiedBy>
  <cp:revision>79</cp:revision>
  <dcterms:modified xsi:type="dcterms:W3CDTF">2022-09-05T18:36:37Z</dcterms:modified>
</cp:coreProperties>
</file>